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6fd5d9091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6fd5d9091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6fd5d909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6fd5d909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6fd5d9091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6fd5d9091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6fd5d9091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6fd5d9091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6fd5d9091_2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6fd5d9091_2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6fd5d9091_2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6fd5d9091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c6f9e470d_0_1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c6f9e470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6fd5d909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6fd5d909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6fd5d909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6fd5d909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6fd5d909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6fd5d909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9e470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9e47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6fd5d9091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6fd5d909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6f9e470d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6f9e470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6f9e470d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6f9e470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6fd5d909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6fd5d909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6fd5d909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6fd5d909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460950" y="18387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Schedule-based Harmonic Playlist Generation using Neural Networks</a:t>
            </a:r>
            <a:endParaRPr sz="38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69638" y="37146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Rym Benchaabane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Javier Garcia Gonzalez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Rhema Ike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830763" y="465466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Monday, May 4th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/>
          <p:nvPr/>
        </p:nvSpPr>
        <p:spPr>
          <a:xfrm>
            <a:off x="4963957" y="2593979"/>
            <a:ext cx="3925200" cy="2263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2623" y="902833"/>
            <a:ext cx="3960900" cy="230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2"/>
          <p:cNvSpPr txBox="1"/>
          <p:nvPr/>
        </p:nvSpPr>
        <p:spPr>
          <a:xfrm rot="-5400000">
            <a:off x="-244025" y="1824490"/>
            <a:ext cx="15831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3" name="Google Shape;20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439" y="1099755"/>
            <a:ext cx="3562236" cy="1892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1242" y="2875373"/>
            <a:ext cx="3570700" cy="174479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/>
          <p:nvPr/>
        </p:nvSpPr>
        <p:spPr>
          <a:xfrm>
            <a:off x="1498574" y="2893442"/>
            <a:ext cx="18480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Epochs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22"/>
          <p:cNvSpPr txBox="1"/>
          <p:nvPr/>
        </p:nvSpPr>
        <p:spPr>
          <a:xfrm>
            <a:off x="1564671" y="810625"/>
            <a:ext cx="17820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Cost Function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6277303" y="2571754"/>
            <a:ext cx="17160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Training Accuracy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2"/>
          <p:cNvSpPr txBox="1"/>
          <p:nvPr/>
        </p:nvSpPr>
        <p:spPr>
          <a:xfrm rot="-5400000">
            <a:off x="4298625" y="3512135"/>
            <a:ext cx="1560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Accuracy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6204961" y="4525821"/>
            <a:ext cx="17160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Epochs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22"/>
          <p:cNvSpPr/>
          <p:nvPr/>
        </p:nvSpPr>
        <p:spPr>
          <a:xfrm>
            <a:off x="4882575" y="893268"/>
            <a:ext cx="1150200" cy="183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Accuracy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22"/>
          <p:cNvSpPr/>
          <p:nvPr/>
        </p:nvSpPr>
        <p:spPr>
          <a:xfrm>
            <a:off x="7684400" y="893272"/>
            <a:ext cx="1150200" cy="1839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22"/>
          <p:cNvSpPr txBox="1"/>
          <p:nvPr/>
        </p:nvSpPr>
        <p:spPr>
          <a:xfrm>
            <a:off x="149100" y="167700"/>
            <a:ext cx="4267800" cy="1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Neural Network for Energy Flow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9325" y="177050"/>
            <a:ext cx="3397699" cy="429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3"/>
          <p:cNvPicPr preferRelativeResize="0"/>
          <p:nvPr/>
        </p:nvPicPr>
        <p:blipFill rotWithShape="1">
          <a:blip r:embed="rId4">
            <a:alphaModFix/>
          </a:blip>
          <a:srcRect b="0" l="9312" r="3159" t="6942"/>
          <a:stretch/>
        </p:blipFill>
        <p:spPr>
          <a:xfrm>
            <a:off x="1244500" y="-1048200"/>
            <a:ext cx="2913249" cy="254564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3"/>
          <p:cNvSpPr txBox="1"/>
          <p:nvPr>
            <p:ph idx="4294967295" type="title"/>
          </p:nvPr>
        </p:nvSpPr>
        <p:spPr>
          <a:xfrm>
            <a:off x="116025" y="44725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Recurrent Neural Network for Energy Change</a:t>
            </a:r>
            <a:endParaRPr/>
          </a:p>
        </p:txBody>
      </p:sp>
      <p:sp>
        <p:nvSpPr>
          <p:cNvPr id="220" name="Google Shape;220;p23"/>
          <p:cNvSpPr txBox="1"/>
          <p:nvPr>
            <p:ph idx="4294967295" type="body"/>
          </p:nvPr>
        </p:nvSpPr>
        <p:spPr>
          <a:xfrm>
            <a:off x="809025" y="1854275"/>
            <a:ext cx="3784200" cy="16119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RNN consists of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Three hidden layers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Two LSTM layers 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Application of Camelot Wheel for h</a:t>
            </a:r>
            <a:r>
              <a:rPr lang="en">
                <a:solidFill>
                  <a:srgbClr val="FFFFFF"/>
                </a:solidFill>
              </a:rPr>
              <a:t>armonic</a:t>
            </a:r>
            <a:r>
              <a:rPr lang="en">
                <a:solidFill>
                  <a:srgbClr val="FFFFFF"/>
                </a:solidFill>
              </a:rPr>
              <a:t> mixing 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1" name="Google Shape;221;p23"/>
          <p:cNvSpPr/>
          <p:nvPr/>
        </p:nvSpPr>
        <p:spPr>
          <a:xfrm>
            <a:off x="1118650" y="587050"/>
            <a:ext cx="1176000" cy="493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3"/>
          <p:cNvSpPr/>
          <p:nvPr/>
        </p:nvSpPr>
        <p:spPr>
          <a:xfrm>
            <a:off x="3053325" y="543775"/>
            <a:ext cx="1176000" cy="493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4"/>
          <p:cNvSpPr/>
          <p:nvPr/>
        </p:nvSpPr>
        <p:spPr>
          <a:xfrm>
            <a:off x="4882600" y="1655775"/>
            <a:ext cx="4006500" cy="2263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242" y="1937173"/>
            <a:ext cx="3570700" cy="174479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" name="Google Shape;229;p24"/>
          <p:cNvGrpSpPr/>
          <p:nvPr/>
        </p:nvGrpSpPr>
        <p:grpSpPr>
          <a:xfrm>
            <a:off x="355705" y="1393020"/>
            <a:ext cx="4105077" cy="2789300"/>
            <a:chOff x="362623" y="670850"/>
            <a:chExt cx="3960900" cy="2724192"/>
          </a:xfrm>
        </p:grpSpPr>
        <p:sp>
          <p:nvSpPr>
            <p:cNvPr id="230" name="Google Shape;230;p24"/>
            <p:cNvSpPr/>
            <p:nvPr/>
          </p:nvSpPr>
          <p:spPr>
            <a:xfrm>
              <a:off x="362623" y="902833"/>
              <a:ext cx="3960900" cy="2303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4"/>
            <p:cNvSpPr txBox="1"/>
            <p:nvPr/>
          </p:nvSpPr>
          <p:spPr>
            <a:xfrm>
              <a:off x="1641656" y="3045842"/>
              <a:ext cx="1848000" cy="34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Epochs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" name="Google Shape;232;p24"/>
            <p:cNvSpPr txBox="1"/>
            <p:nvPr/>
          </p:nvSpPr>
          <p:spPr>
            <a:xfrm>
              <a:off x="1568121" y="670850"/>
              <a:ext cx="1782000" cy="34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Roboto"/>
                  <a:ea typeface="Roboto"/>
                  <a:cs typeface="Roboto"/>
                  <a:sym typeface="Roboto"/>
                </a:rPr>
                <a:t>Cost Function</a:t>
              </a:r>
              <a:endParaRPr sz="13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33" name="Google Shape;233;p24"/>
          <p:cNvSpPr txBox="1"/>
          <p:nvPr/>
        </p:nvSpPr>
        <p:spPr>
          <a:xfrm>
            <a:off x="6277303" y="1614918"/>
            <a:ext cx="17160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Training Accuracy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p24"/>
          <p:cNvSpPr txBox="1"/>
          <p:nvPr/>
        </p:nvSpPr>
        <p:spPr>
          <a:xfrm rot="-5400000">
            <a:off x="4346871" y="2573935"/>
            <a:ext cx="1560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Accuracy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4"/>
          <p:cNvSpPr txBox="1"/>
          <p:nvPr/>
        </p:nvSpPr>
        <p:spPr>
          <a:xfrm>
            <a:off x="6204961" y="3587621"/>
            <a:ext cx="17160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Epochs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24"/>
          <p:cNvSpPr/>
          <p:nvPr/>
        </p:nvSpPr>
        <p:spPr>
          <a:xfrm>
            <a:off x="4826675" y="334193"/>
            <a:ext cx="1150200" cy="183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Accuracy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7" name="Google Shape;237;p24"/>
          <p:cNvSpPr/>
          <p:nvPr/>
        </p:nvSpPr>
        <p:spPr>
          <a:xfrm>
            <a:off x="7656450" y="334197"/>
            <a:ext cx="1150200" cy="1839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24"/>
          <p:cNvSpPr txBox="1"/>
          <p:nvPr/>
        </p:nvSpPr>
        <p:spPr>
          <a:xfrm>
            <a:off x="199857" y="9297"/>
            <a:ext cx="4267800" cy="1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Recurrent Neural Network for Energy Boost 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9" name="Google Shape;23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976" y="1784762"/>
            <a:ext cx="3518560" cy="2128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9418" y="1910950"/>
            <a:ext cx="3462999" cy="1797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4"/>
          <p:cNvSpPr txBox="1"/>
          <p:nvPr/>
        </p:nvSpPr>
        <p:spPr>
          <a:xfrm rot="-5400000">
            <a:off x="-239735" y="2584263"/>
            <a:ext cx="15978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"/>
          <p:cNvSpPr/>
          <p:nvPr/>
        </p:nvSpPr>
        <p:spPr>
          <a:xfrm>
            <a:off x="4963950" y="1574725"/>
            <a:ext cx="3925200" cy="2441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242" y="1937173"/>
            <a:ext cx="3570700" cy="174479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25"/>
          <p:cNvGrpSpPr/>
          <p:nvPr/>
        </p:nvGrpSpPr>
        <p:grpSpPr>
          <a:xfrm>
            <a:off x="355705" y="1393020"/>
            <a:ext cx="4105077" cy="2789300"/>
            <a:chOff x="362623" y="670850"/>
            <a:chExt cx="3960900" cy="2724192"/>
          </a:xfrm>
        </p:grpSpPr>
        <p:sp>
          <p:nvSpPr>
            <p:cNvPr id="249" name="Google Shape;249;p25"/>
            <p:cNvSpPr/>
            <p:nvPr/>
          </p:nvSpPr>
          <p:spPr>
            <a:xfrm>
              <a:off x="362623" y="902833"/>
              <a:ext cx="3960900" cy="2303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5"/>
            <p:cNvSpPr txBox="1"/>
            <p:nvPr/>
          </p:nvSpPr>
          <p:spPr>
            <a:xfrm>
              <a:off x="1641656" y="3045842"/>
              <a:ext cx="1848000" cy="34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Epochs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1" name="Google Shape;251;p25"/>
            <p:cNvSpPr txBox="1"/>
            <p:nvPr/>
          </p:nvSpPr>
          <p:spPr>
            <a:xfrm>
              <a:off x="1568121" y="670850"/>
              <a:ext cx="1782000" cy="34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Roboto"/>
                  <a:ea typeface="Roboto"/>
                  <a:cs typeface="Roboto"/>
                  <a:sym typeface="Roboto"/>
                </a:rPr>
                <a:t>Cost Function</a:t>
              </a:r>
              <a:endParaRPr sz="13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52" name="Google Shape;252;p25"/>
          <p:cNvSpPr txBox="1"/>
          <p:nvPr/>
        </p:nvSpPr>
        <p:spPr>
          <a:xfrm>
            <a:off x="6277303" y="1549692"/>
            <a:ext cx="17160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Training Accuracy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5"/>
          <p:cNvSpPr txBox="1"/>
          <p:nvPr/>
        </p:nvSpPr>
        <p:spPr>
          <a:xfrm rot="-5400000">
            <a:off x="4335897" y="2573935"/>
            <a:ext cx="1560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Accuracy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5"/>
          <p:cNvSpPr txBox="1"/>
          <p:nvPr/>
        </p:nvSpPr>
        <p:spPr>
          <a:xfrm>
            <a:off x="6204961" y="3587621"/>
            <a:ext cx="17160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Epochs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25"/>
          <p:cNvSpPr/>
          <p:nvPr/>
        </p:nvSpPr>
        <p:spPr>
          <a:xfrm>
            <a:off x="4826675" y="334193"/>
            <a:ext cx="1150200" cy="183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Accuracy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25"/>
          <p:cNvSpPr/>
          <p:nvPr/>
        </p:nvSpPr>
        <p:spPr>
          <a:xfrm>
            <a:off x="7656450" y="334197"/>
            <a:ext cx="1150200" cy="1839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25"/>
          <p:cNvSpPr txBox="1"/>
          <p:nvPr/>
        </p:nvSpPr>
        <p:spPr>
          <a:xfrm>
            <a:off x="192982" y="139747"/>
            <a:ext cx="4267800" cy="1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Recurrent Neural Network for Energy Drop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8" name="Google Shape;258;p25"/>
          <p:cNvSpPr txBox="1"/>
          <p:nvPr/>
        </p:nvSpPr>
        <p:spPr>
          <a:xfrm rot="-5400000">
            <a:off x="-239735" y="2584263"/>
            <a:ext cx="15978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9" name="Google Shape;25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940" y="1701200"/>
            <a:ext cx="3290597" cy="217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9400" y="1883300"/>
            <a:ext cx="3570700" cy="18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6"/>
          <p:cNvSpPr txBox="1"/>
          <p:nvPr/>
        </p:nvSpPr>
        <p:spPr>
          <a:xfrm>
            <a:off x="7" y="52522"/>
            <a:ext cx="4267800" cy="1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Energy flow of generated schedules based playlists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6" name="Google Shape;266;p26"/>
          <p:cNvPicPr preferRelativeResize="0"/>
          <p:nvPr/>
        </p:nvPicPr>
        <p:blipFill rotWithShape="1">
          <a:blip r:embed="rId3">
            <a:alphaModFix/>
          </a:blip>
          <a:srcRect b="49161" l="7715" r="0" t="0"/>
          <a:stretch/>
        </p:blipFill>
        <p:spPr>
          <a:xfrm>
            <a:off x="-113675" y="1114825"/>
            <a:ext cx="4332850" cy="389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6"/>
          <p:cNvPicPr preferRelativeResize="0"/>
          <p:nvPr/>
        </p:nvPicPr>
        <p:blipFill rotWithShape="1">
          <a:blip r:embed="rId4">
            <a:alphaModFix/>
          </a:blip>
          <a:srcRect b="898" l="0" r="0" t="50000"/>
          <a:stretch/>
        </p:blipFill>
        <p:spPr>
          <a:xfrm>
            <a:off x="4219175" y="646350"/>
            <a:ext cx="5025100" cy="403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6"/>
          <p:cNvSpPr/>
          <p:nvPr/>
        </p:nvSpPr>
        <p:spPr>
          <a:xfrm>
            <a:off x="4388750" y="-111825"/>
            <a:ext cx="420000" cy="531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6"/>
          <p:cNvSpPr/>
          <p:nvPr/>
        </p:nvSpPr>
        <p:spPr>
          <a:xfrm>
            <a:off x="8954750" y="282800"/>
            <a:ext cx="553200" cy="445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>
            <p:ph type="title"/>
          </p:nvPr>
        </p:nvSpPr>
        <p:spPr>
          <a:xfrm>
            <a:off x="425025" y="330675"/>
            <a:ext cx="7187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Project Demonstration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Professor, give us your schedule</a:t>
            </a:r>
            <a:endParaRPr sz="3800"/>
          </a:p>
        </p:txBody>
      </p:sp>
      <p:sp>
        <p:nvSpPr>
          <p:cNvPr id="275" name="Google Shape;275;p27"/>
          <p:cNvSpPr/>
          <p:nvPr/>
        </p:nvSpPr>
        <p:spPr>
          <a:xfrm>
            <a:off x="769850" y="1684725"/>
            <a:ext cx="2969400" cy="138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Activity Options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arabicPeriod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Beast Mode (Gym)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arabicPeriod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Studying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arabicPeriod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Beach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AutoNum type="arabicPeriod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Relaxing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7"/>
          <p:cNvSpPr/>
          <p:nvPr/>
        </p:nvSpPr>
        <p:spPr>
          <a:xfrm>
            <a:off x="4809175" y="1684725"/>
            <a:ext cx="3108300" cy="138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Pick Durations (in Hrs)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 txBox="1"/>
          <p:nvPr>
            <p:ph type="title"/>
          </p:nvPr>
        </p:nvSpPr>
        <p:spPr>
          <a:xfrm>
            <a:off x="38900" y="-469200"/>
            <a:ext cx="45138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Conclusion and 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Future Work </a:t>
            </a:r>
            <a:endParaRPr sz="2800"/>
          </a:p>
        </p:txBody>
      </p:sp>
      <p:sp>
        <p:nvSpPr>
          <p:cNvPr id="282" name="Google Shape;282;p28"/>
          <p:cNvSpPr txBox="1"/>
          <p:nvPr>
            <p:ph idx="2" type="body"/>
          </p:nvPr>
        </p:nvSpPr>
        <p:spPr>
          <a:xfrm>
            <a:off x="4789400" y="670900"/>
            <a:ext cx="4045200" cy="3009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Novelty: 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Scheduled Playlist for several activities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Energy Changes from Camelot Wheel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Multi-Stage NN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Future Work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Expanding number of activities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Implementing more levels of energy changes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Incorporating the tempo in transition choice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Considering listening feedback on generated playlist</a:t>
            </a:r>
            <a:endParaRPr>
              <a:solidFill>
                <a:srgbClr val="FFFFFF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3" name="Google Shape;283;p28"/>
          <p:cNvSpPr txBox="1"/>
          <p:nvPr/>
        </p:nvSpPr>
        <p:spPr>
          <a:xfrm>
            <a:off x="2606850" y="2346150"/>
            <a:ext cx="57753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4" name="Google Shape;2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775" y="1510553"/>
            <a:ext cx="2858426" cy="272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9"/>
          <p:cNvSpPr txBox="1"/>
          <p:nvPr>
            <p:ph type="title"/>
          </p:nvPr>
        </p:nvSpPr>
        <p:spPr>
          <a:xfrm>
            <a:off x="72775" y="-945375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References</a:t>
            </a:r>
            <a:endParaRPr sz="2800"/>
          </a:p>
        </p:txBody>
      </p:sp>
      <p:sp>
        <p:nvSpPr>
          <p:cNvPr id="290" name="Google Shape;290;p29"/>
          <p:cNvSpPr txBox="1"/>
          <p:nvPr>
            <p:ph idx="2" type="body"/>
          </p:nvPr>
        </p:nvSpPr>
        <p:spPr>
          <a:xfrm>
            <a:off x="72775" y="1501300"/>
            <a:ext cx="4270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J. G. Fox and E. D. Embrey, "Music - an aid to productivity," Applied Ergonomics, 3(4), 1972, pp. 202–205.</a:t>
            </a: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D. J. Blood and S. J. Ferriss, "Effects of Background Music on Anxiety, Satisfaction with Communication, and Productivity," Psychological Reports, 72(1), 1993, pp. 171–177.</a:t>
            </a: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11. C. Sun et al. "The effect of different types of music on electroencephalogram" 2013 IEEE International Conference on Bioinformatics and Biomedicine pp. 31-37 2013.</a:t>
            </a: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A. Germain and J. Chakareski, "Spotify Me: Facebook-assisted automatic playlist generation," 2013 IEEE 15th International Workshop on Multimedia Signal Processing (MMSP), Pula, 2013, pp. 025-028.</a:t>
            </a: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T. S. Bohra, V. Kumar and S. Ganesan, "Segmenting music library for generation of playlist using machine learning," 2015 IEEE International Conference on Electro/Information Technology (EIT), Dekalb, IL, 2015, pp. 421-425</a:t>
            </a:r>
            <a:r>
              <a:rPr b="1" lang="en" sz="900">
                <a:solidFill>
                  <a:schemeClr val="dk1"/>
                </a:solidFill>
              </a:rPr>
              <a:t>.</a:t>
            </a: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S. Pauws and B. Eggen, "PATS: Realization and User Evaluation of an Automatic Playlist Generator," 3rd International Conference on Music Information Retrieval (ISMIR), Paris, France, 2002.</a:t>
            </a: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N. Oliver and L. Kreger-Stickles, "PAPA: Physiology And Purpose-Aware Automatic Playlist Generation," 7th International Conference on Music </a:t>
            </a:r>
            <a:r>
              <a:rPr b="1" lang="en" sz="900">
                <a:solidFill>
                  <a:schemeClr val="dk1"/>
                </a:solidFill>
              </a:rPr>
              <a:t>Information Retrieval (ISMIR) Victoria, Canada, 2006, pp. 250-253.</a:t>
            </a: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91" name="Google Shape;291;p29"/>
          <p:cNvSpPr txBox="1"/>
          <p:nvPr>
            <p:ph idx="2" type="body"/>
          </p:nvPr>
        </p:nvSpPr>
        <p:spPr>
          <a:xfrm>
            <a:off x="4749350" y="-77875"/>
            <a:ext cx="4270500" cy="328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</a:rPr>
              <a:t>R. T. Irene, C. Borrelli, M. Zanoni, M. Buccoli and A. Sarti, "Automatic playlist generation using Convolutional Neural Networks and Recurrent Neural Networks," 2019 27th European Signal Processing Conference (EUSIPCO), A Coruna, Spain, 2019, pp. 1-5.</a:t>
            </a:r>
            <a:endParaRPr b="1" sz="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</a:rPr>
              <a:t>Parker, Joseph. “Camelot Wheel Tricks to Advance Your DJ Skills.” Best DJ Gear, www.bestdjgear.net/camelot-wheel-tricks-to-advance-your-dj-skills/.</a:t>
            </a:r>
            <a:endParaRPr b="1" sz="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 is present in a users daily life and increases productivity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Many playlist generation methods already exist according to a specific activity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</a:t>
            </a:r>
            <a:r>
              <a:rPr lang="en"/>
              <a:t>ovelty</a:t>
            </a:r>
            <a:r>
              <a:rPr lang="en"/>
              <a:t>: Generating a playlist </a:t>
            </a:r>
            <a:r>
              <a:rPr lang="en"/>
              <a:t>according</a:t>
            </a:r>
            <a:r>
              <a:rPr lang="en"/>
              <a:t> to a listener schedule and implementation of harmonic mixing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265100" y="298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265100" y="1017800"/>
            <a:ext cx="4958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❏"/>
            </a:pPr>
            <a:r>
              <a:rPr lang="en" sz="2100">
                <a:solidFill>
                  <a:schemeClr val="dk1"/>
                </a:solidFill>
              </a:rPr>
              <a:t>Related Works</a:t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❏"/>
            </a:pPr>
            <a:r>
              <a:rPr lang="en" sz="2100">
                <a:solidFill>
                  <a:schemeClr val="dk1"/>
                </a:solidFill>
              </a:rPr>
              <a:t>Methods</a:t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❏"/>
            </a:pPr>
            <a:r>
              <a:rPr lang="en" sz="2100">
                <a:solidFill>
                  <a:schemeClr val="dk1"/>
                </a:solidFill>
              </a:rPr>
              <a:t>Results </a:t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❏"/>
            </a:pPr>
            <a:r>
              <a:rPr lang="en" sz="2100">
                <a:solidFill>
                  <a:schemeClr val="dk1"/>
                </a:solidFill>
              </a:rPr>
              <a:t>Conclusion and Future Work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2800" y="1428300"/>
            <a:ext cx="4209174" cy="242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2448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Works </a:t>
            </a:r>
            <a:endParaRPr/>
          </a:p>
        </p:txBody>
      </p:sp>
      <p:grpSp>
        <p:nvGrpSpPr>
          <p:cNvPr id="106" name="Google Shape;106;p16"/>
          <p:cNvGrpSpPr/>
          <p:nvPr/>
        </p:nvGrpSpPr>
        <p:grpSpPr>
          <a:xfrm>
            <a:off x="327213" y="1259001"/>
            <a:ext cx="2628925" cy="3416400"/>
            <a:chOff x="431925" y="1304875"/>
            <a:chExt cx="2628925" cy="3416400"/>
          </a:xfrm>
        </p:grpSpPr>
        <p:sp>
          <p:nvSpPr>
            <p:cNvPr id="107" name="Google Shape;107;p16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6"/>
          <p:cNvSpPr txBox="1"/>
          <p:nvPr>
            <p:ph idx="4294967295" type="body"/>
          </p:nvPr>
        </p:nvSpPr>
        <p:spPr>
          <a:xfrm>
            <a:off x="350900" y="1672574"/>
            <a:ext cx="26289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Similarities: 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Generation of Playlist</a:t>
            </a:r>
            <a:endParaRPr sz="1400"/>
          </a:p>
          <a:p>
            <a:pPr indent="-3111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➔"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Content-based filtering</a:t>
            </a:r>
            <a:endParaRPr sz="13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Differences: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No Camelot Wheel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No TensorFlow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Song choice not based on an entire schedule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User like history from social media</a:t>
            </a:r>
            <a:endParaRPr sz="1400"/>
          </a:p>
        </p:txBody>
      </p:sp>
      <p:sp>
        <p:nvSpPr>
          <p:cNvPr id="110" name="Google Shape;110;p16"/>
          <p:cNvSpPr txBox="1"/>
          <p:nvPr>
            <p:ph idx="4294967295" type="body"/>
          </p:nvPr>
        </p:nvSpPr>
        <p:spPr>
          <a:xfrm>
            <a:off x="394450" y="1313445"/>
            <a:ext cx="2561700" cy="3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Germain and </a:t>
            </a:r>
            <a:r>
              <a:rPr lang="en" sz="1600">
                <a:solidFill>
                  <a:srgbClr val="FFFFFF"/>
                </a:solidFill>
              </a:rPr>
              <a:t>Chakareski</a:t>
            </a:r>
            <a:endParaRPr sz="1600">
              <a:solidFill>
                <a:srgbClr val="FFFFFF"/>
              </a:solidFill>
            </a:endParaRPr>
          </a:p>
        </p:txBody>
      </p:sp>
      <p:grpSp>
        <p:nvGrpSpPr>
          <p:cNvPr id="111" name="Google Shape;111;p16"/>
          <p:cNvGrpSpPr/>
          <p:nvPr/>
        </p:nvGrpSpPr>
        <p:grpSpPr>
          <a:xfrm>
            <a:off x="3403725" y="1258754"/>
            <a:ext cx="2628925" cy="3416400"/>
            <a:chOff x="431925" y="1304875"/>
            <a:chExt cx="2628925" cy="3416400"/>
          </a:xfrm>
        </p:grpSpPr>
        <p:sp>
          <p:nvSpPr>
            <p:cNvPr id="112" name="Google Shape;112;p16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16"/>
          <p:cNvSpPr txBox="1"/>
          <p:nvPr>
            <p:ph idx="4294967295" type="body"/>
          </p:nvPr>
        </p:nvSpPr>
        <p:spPr>
          <a:xfrm>
            <a:off x="3478225" y="1258754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Bohra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" name="Google Shape;115;p16"/>
          <p:cNvSpPr txBox="1"/>
          <p:nvPr>
            <p:ph idx="4294967295" type="body"/>
          </p:nvPr>
        </p:nvSpPr>
        <p:spPr>
          <a:xfrm>
            <a:off x="3402750" y="1804179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Similarities: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Classify songs in activities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Differences: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No implementation of Camelot Wheel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Song choice not based on an entire schedule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Uses Bayes Variation Method</a:t>
            </a:r>
            <a:endParaRPr sz="1400"/>
          </a:p>
        </p:txBody>
      </p:sp>
      <p:grpSp>
        <p:nvGrpSpPr>
          <p:cNvPr id="116" name="Google Shape;116;p16"/>
          <p:cNvGrpSpPr/>
          <p:nvPr/>
        </p:nvGrpSpPr>
        <p:grpSpPr>
          <a:xfrm>
            <a:off x="6292250" y="1258754"/>
            <a:ext cx="2632500" cy="3416400"/>
            <a:chOff x="3320450" y="1304875"/>
            <a:chExt cx="2632500" cy="3416400"/>
          </a:xfrm>
        </p:grpSpPr>
        <p:sp>
          <p:nvSpPr>
            <p:cNvPr id="117" name="Google Shape;117;p16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6"/>
          <p:cNvSpPr txBox="1"/>
          <p:nvPr>
            <p:ph idx="4294967295" type="body"/>
          </p:nvPr>
        </p:nvSpPr>
        <p:spPr>
          <a:xfrm>
            <a:off x="6361250" y="1258754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Pauws and Egen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16"/>
          <p:cNvSpPr txBox="1"/>
          <p:nvPr>
            <p:ph idx="4294967295" type="body"/>
          </p:nvPr>
        </p:nvSpPr>
        <p:spPr>
          <a:xfrm>
            <a:off x="6292375" y="1804179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Similarities: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Classify songs in categories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Neural Network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Differences: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18 features instead of 11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No consideration of  a schedule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Only 2 categories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Feedback from listener approval 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21" name="Google Shape;121;p16"/>
          <p:cNvSpPr txBox="1"/>
          <p:nvPr/>
        </p:nvSpPr>
        <p:spPr>
          <a:xfrm>
            <a:off x="4294950" y="1519304"/>
            <a:ext cx="53670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idx="4294967295" type="title"/>
          </p:nvPr>
        </p:nvSpPr>
        <p:spPr>
          <a:xfrm>
            <a:off x="251525" y="1794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grpSp>
        <p:nvGrpSpPr>
          <p:cNvPr id="127" name="Google Shape;127;p17"/>
          <p:cNvGrpSpPr/>
          <p:nvPr/>
        </p:nvGrpSpPr>
        <p:grpSpPr>
          <a:xfrm>
            <a:off x="5548913" y="1248975"/>
            <a:ext cx="2628925" cy="3416400"/>
            <a:chOff x="431925" y="1304875"/>
            <a:chExt cx="2628925" cy="3416400"/>
          </a:xfrm>
        </p:grpSpPr>
        <p:sp>
          <p:nvSpPr>
            <p:cNvPr id="128" name="Google Shape;128;p17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17"/>
          <p:cNvSpPr txBox="1"/>
          <p:nvPr>
            <p:ph idx="4294967295" type="body"/>
          </p:nvPr>
        </p:nvSpPr>
        <p:spPr>
          <a:xfrm>
            <a:off x="5572588" y="16826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Similarities: 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Focus on structure of playlist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Implementation of RNN (LSTM)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Differences: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No Camelot Wheel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No TensorFlow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Song choice not based on an entire schedule</a:t>
            </a:r>
            <a:endParaRPr sz="1400"/>
          </a:p>
        </p:txBody>
      </p:sp>
      <p:sp>
        <p:nvSpPr>
          <p:cNvPr id="131" name="Google Shape;131;p17"/>
          <p:cNvSpPr txBox="1"/>
          <p:nvPr>
            <p:ph idx="4294967295" type="body"/>
          </p:nvPr>
        </p:nvSpPr>
        <p:spPr>
          <a:xfrm>
            <a:off x="5616125" y="1299100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Irene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32" name="Google Shape;132;p17"/>
          <p:cNvGrpSpPr/>
          <p:nvPr/>
        </p:nvGrpSpPr>
        <p:grpSpPr>
          <a:xfrm>
            <a:off x="1133218" y="1262764"/>
            <a:ext cx="2632500" cy="3416400"/>
            <a:chOff x="6212550" y="1304875"/>
            <a:chExt cx="2632500" cy="3416400"/>
          </a:xfrm>
        </p:grpSpPr>
        <p:sp>
          <p:nvSpPr>
            <p:cNvPr id="133" name="Google Shape;133;p17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7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17"/>
          <p:cNvSpPr txBox="1"/>
          <p:nvPr>
            <p:ph idx="4294967295" type="body"/>
          </p:nvPr>
        </p:nvSpPr>
        <p:spPr>
          <a:xfrm>
            <a:off x="1193143" y="1262764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Olivier &amp; Kreger-Stickles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136" name="Google Shape;136;p17"/>
          <p:cNvSpPr txBox="1"/>
          <p:nvPr>
            <p:ph idx="4294967295" type="body"/>
          </p:nvPr>
        </p:nvSpPr>
        <p:spPr>
          <a:xfrm>
            <a:off x="1130868" y="1808189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Similarities: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Context Aware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Clustering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Work Out  Application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Differences: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Implementation of physiological feedback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Tree  Method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Song choice not based on an entire schedule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/>
          <p:nvPr>
            <p:ph type="title"/>
          </p:nvPr>
        </p:nvSpPr>
        <p:spPr>
          <a:xfrm>
            <a:off x="2626875" y="225059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Methods overview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Main tools: </a:t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MATLAB</a:t>
            </a:r>
            <a:endParaRPr b="1"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FFFF"/>
                </a:solidFill>
              </a:rPr>
              <a:t>Python</a:t>
            </a:r>
            <a:endParaRPr b="1" sz="19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FFFF"/>
                </a:solidFill>
              </a:rPr>
              <a:t>TensorFlow</a:t>
            </a:r>
            <a:endParaRPr b="1" sz="19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FFFFFF"/>
              </a:solidFill>
            </a:endParaRPr>
          </a:p>
        </p:txBody>
      </p:sp>
      <p:pic>
        <p:nvPicPr>
          <p:cNvPr id="142" name="Google Shape;142;p18"/>
          <p:cNvPicPr preferRelativeResize="0"/>
          <p:nvPr/>
        </p:nvPicPr>
        <p:blipFill rotWithShape="1">
          <a:blip r:embed="rId3">
            <a:alphaModFix/>
          </a:blip>
          <a:srcRect b="0" l="9317" r="4087" t="6942"/>
          <a:stretch/>
        </p:blipFill>
        <p:spPr>
          <a:xfrm>
            <a:off x="145975" y="447250"/>
            <a:ext cx="4295674" cy="434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/>
          <p:nvPr>
            <p:ph type="title"/>
          </p:nvPr>
        </p:nvSpPr>
        <p:spPr>
          <a:xfrm>
            <a:off x="265125" y="3260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Acquisition</a:t>
            </a:r>
            <a:endParaRPr/>
          </a:p>
        </p:txBody>
      </p:sp>
      <p:pic>
        <p:nvPicPr>
          <p:cNvPr id="148" name="Google Shape;14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50" y="1826350"/>
            <a:ext cx="4563576" cy="191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2238" y="587076"/>
            <a:ext cx="2350778" cy="106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/>
          <p:nvPr/>
        </p:nvSpPr>
        <p:spPr>
          <a:xfrm>
            <a:off x="5949338" y="3373100"/>
            <a:ext cx="2556600" cy="9039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Song Bank: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4000 Songs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9"/>
          <p:cNvSpPr/>
          <p:nvPr/>
        </p:nvSpPr>
        <p:spPr>
          <a:xfrm rot="-9601382">
            <a:off x="4467260" y="3424233"/>
            <a:ext cx="1434834" cy="16788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"/>
          <p:cNvSpPr/>
          <p:nvPr/>
        </p:nvSpPr>
        <p:spPr>
          <a:xfrm flipH="1" rot="-5401437">
            <a:off x="6510184" y="2427553"/>
            <a:ext cx="1434900" cy="167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/>
          <p:nvPr/>
        </p:nvSpPr>
        <p:spPr>
          <a:xfrm rot="5401272">
            <a:off x="1548575" y="4433574"/>
            <a:ext cx="1622100" cy="15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9"/>
          <p:cNvSpPr/>
          <p:nvPr/>
        </p:nvSpPr>
        <p:spPr>
          <a:xfrm>
            <a:off x="2916525" y="3987275"/>
            <a:ext cx="2068500" cy="607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** We normalized the Data!! 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/>
          <p:nvPr/>
        </p:nvSpPr>
        <p:spPr>
          <a:xfrm>
            <a:off x="4966450" y="2618350"/>
            <a:ext cx="3922800" cy="232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4966450" y="335450"/>
            <a:ext cx="3922800" cy="2178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0"/>
          <p:cNvSpPr txBox="1"/>
          <p:nvPr>
            <p:ph type="title"/>
          </p:nvPr>
        </p:nvSpPr>
        <p:spPr>
          <a:xfrm>
            <a:off x="-320725" y="3031675"/>
            <a:ext cx="5330100" cy="17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Pattern Recognition Neural Network 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for Song Classification </a:t>
            </a:r>
            <a:endParaRPr sz="2000"/>
          </a:p>
        </p:txBody>
      </p:sp>
      <p:sp>
        <p:nvSpPr>
          <p:cNvPr id="162" name="Google Shape;162;p20"/>
          <p:cNvSpPr/>
          <p:nvPr/>
        </p:nvSpPr>
        <p:spPr>
          <a:xfrm>
            <a:off x="1118225" y="763363"/>
            <a:ext cx="2619900" cy="131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Activities: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Beast Mode Gym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Studying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Beach Party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Relaxing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3" name="Google Shape;16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4052" y="2843115"/>
            <a:ext cx="2884698" cy="1839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3196" y="587050"/>
            <a:ext cx="2945544" cy="172046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0"/>
          <p:cNvSpPr txBox="1"/>
          <p:nvPr/>
        </p:nvSpPr>
        <p:spPr>
          <a:xfrm>
            <a:off x="6442246" y="2549529"/>
            <a:ext cx="17685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Training Accuracy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0"/>
          <p:cNvSpPr txBox="1"/>
          <p:nvPr/>
        </p:nvSpPr>
        <p:spPr>
          <a:xfrm>
            <a:off x="6254988" y="4559655"/>
            <a:ext cx="17685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Epochs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p20"/>
          <p:cNvSpPr txBox="1"/>
          <p:nvPr/>
        </p:nvSpPr>
        <p:spPr>
          <a:xfrm rot="-5400000">
            <a:off x="4621500" y="3469535"/>
            <a:ext cx="16572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Accuracy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0"/>
          <p:cNvSpPr txBox="1"/>
          <p:nvPr/>
        </p:nvSpPr>
        <p:spPr>
          <a:xfrm>
            <a:off x="6169955" y="288825"/>
            <a:ext cx="18198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Cost Function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0"/>
          <p:cNvSpPr txBox="1"/>
          <p:nvPr/>
        </p:nvSpPr>
        <p:spPr>
          <a:xfrm rot="-5400000">
            <a:off x="4552225" y="1155070"/>
            <a:ext cx="16077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0"/>
          <p:cNvSpPr txBox="1"/>
          <p:nvPr/>
        </p:nvSpPr>
        <p:spPr>
          <a:xfrm>
            <a:off x="6136201" y="2196870"/>
            <a:ext cx="18873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Epochs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0"/>
          <p:cNvSpPr/>
          <p:nvPr/>
        </p:nvSpPr>
        <p:spPr>
          <a:xfrm>
            <a:off x="4966450" y="78482"/>
            <a:ext cx="1168800" cy="1884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Accuracy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0"/>
          <p:cNvSpPr/>
          <p:nvPr/>
        </p:nvSpPr>
        <p:spPr>
          <a:xfrm>
            <a:off x="7412975" y="77429"/>
            <a:ext cx="1299300" cy="1884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0"/>
          <p:cNvSpPr/>
          <p:nvPr/>
        </p:nvSpPr>
        <p:spPr>
          <a:xfrm rot="5401272">
            <a:off x="1617125" y="-203426"/>
            <a:ext cx="1622100" cy="15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1"/>
          <p:cNvPicPr preferRelativeResize="0"/>
          <p:nvPr/>
        </p:nvPicPr>
        <p:blipFill rotWithShape="1">
          <a:blip r:embed="rId3">
            <a:alphaModFix/>
          </a:blip>
          <a:srcRect b="0" l="9312" r="3159" t="23395"/>
          <a:stretch/>
        </p:blipFill>
        <p:spPr>
          <a:xfrm>
            <a:off x="285699" y="-136951"/>
            <a:ext cx="2897726" cy="2084426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/>
          <p:nvPr/>
        </p:nvSpPr>
        <p:spPr>
          <a:xfrm>
            <a:off x="1118650" y="587050"/>
            <a:ext cx="1176000" cy="493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7675" y="128600"/>
            <a:ext cx="2591300" cy="168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870" y="2055100"/>
            <a:ext cx="2348100" cy="29069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" name="Google Shape;182;p21"/>
          <p:cNvGrpSpPr/>
          <p:nvPr/>
        </p:nvGrpSpPr>
        <p:grpSpPr>
          <a:xfrm>
            <a:off x="6224291" y="2439384"/>
            <a:ext cx="2702145" cy="1896111"/>
            <a:chOff x="5851675" y="2127325"/>
            <a:chExt cx="2935200" cy="2059200"/>
          </a:xfrm>
        </p:grpSpPr>
        <p:sp>
          <p:nvSpPr>
            <p:cNvPr id="183" name="Google Shape;183;p21"/>
            <p:cNvSpPr/>
            <p:nvPr/>
          </p:nvSpPr>
          <p:spPr>
            <a:xfrm>
              <a:off x="5851675" y="2127325"/>
              <a:ext cx="2935200" cy="2059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4" name="Google Shape;184;p21"/>
            <p:cNvPicPr preferRelativeResize="0"/>
            <p:nvPr/>
          </p:nvPicPr>
          <p:blipFill rotWithShape="1">
            <a:blip r:embed="rId4">
              <a:alphaModFix/>
            </a:blip>
            <a:srcRect b="8350" l="7235" r="0" t="14405"/>
            <a:stretch/>
          </p:blipFill>
          <p:spPr>
            <a:xfrm flipH="1">
              <a:off x="6117374" y="2514000"/>
              <a:ext cx="2403801" cy="13790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5" name="Google Shape;185;p21"/>
            <p:cNvSpPr/>
            <p:nvPr/>
          </p:nvSpPr>
          <p:spPr>
            <a:xfrm>
              <a:off x="8497951" y="2625800"/>
              <a:ext cx="242400" cy="857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" name="Google Shape;186;p21"/>
          <p:cNvSpPr txBox="1"/>
          <p:nvPr/>
        </p:nvSpPr>
        <p:spPr>
          <a:xfrm>
            <a:off x="5392375" y="195675"/>
            <a:ext cx="1341900" cy="1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1"/>
          <p:cNvSpPr txBox="1"/>
          <p:nvPr/>
        </p:nvSpPr>
        <p:spPr>
          <a:xfrm>
            <a:off x="6615725" y="2487900"/>
            <a:ext cx="2348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Energy Transition Between Activities</a:t>
            </a:r>
            <a:endParaRPr b="1"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1"/>
          <p:cNvSpPr txBox="1"/>
          <p:nvPr/>
        </p:nvSpPr>
        <p:spPr>
          <a:xfrm rot="-5400000">
            <a:off x="5194700" y="3228676"/>
            <a:ext cx="2348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Playlist Energy</a:t>
            </a: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21"/>
          <p:cNvSpPr txBox="1"/>
          <p:nvPr/>
        </p:nvSpPr>
        <p:spPr>
          <a:xfrm>
            <a:off x="6724957" y="3972057"/>
            <a:ext cx="23481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Studying </a:t>
            </a:r>
            <a:r>
              <a:rPr b="1" lang="en" sz="900">
                <a:latin typeface="Times New Roman"/>
                <a:ea typeface="Times New Roman"/>
                <a:cs typeface="Times New Roman"/>
                <a:sym typeface="Times New Roman"/>
              </a:rPr>
              <a:t>		       </a:t>
            </a: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Beach Party 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2763075" y="689500"/>
            <a:ext cx="2889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1"/>
          <p:cNvSpPr txBox="1"/>
          <p:nvPr/>
        </p:nvSpPr>
        <p:spPr>
          <a:xfrm>
            <a:off x="361350" y="689500"/>
            <a:ext cx="2889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2893067" y="2199063"/>
            <a:ext cx="3072600" cy="10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Neural Net</a:t>
            </a: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 for </a:t>
            </a: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Energy  </a:t>
            </a: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Flow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21"/>
          <p:cNvSpPr/>
          <p:nvPr/>
        </p:nvSpPr>
        <p:spPr>
          <a:xfrm>
            <a:off x="885200" y="2199075"/>
            <a:ext cx="428700" cy="2850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1"/>
          <p:cNvSpPr/>
          <p:nvPr/>
        </p:nvSpPr>
        <p:spPr>
          <a:xfrm>
            <a:off x="1926088" y="2199075"/>
            <a:ext cx="428700" cy="2850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1"/>
          <p:cNvSpPr/>
          <p:nvPr/>
        </p:nvSpPr>
        <p:spPr>
          <a:xfrm>
            <a:off x="3051975" y="3273200"/>
            <a:ext cx="2969700" cy="16866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Time Remaining between 2 </a:t>
            </a:r>
            <a:r>
              <a:rPr lang="en">
                <a:solidFill>
                  <a:srgbClr val="FFFFFF"/>
                </a:solidFill>
              </a:rPr>
              <a:t>activities</a:t>
            </a:r>
            <a:r>
              <a:rPr lang="en">
                <a:solidFill>
                  <a:srgbClr val="FFFFFF"/>
                </a:solidFill>
              </a:rPr>
              <a:t> 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Checks for every 30 seconds for a total of </a:t>
            </a:r>
            <a:r>
              <a:rPr lang="en">
                <a:solidFill>
                  <a:srgbClr val="FFFFFF"/>
                </a:solidFill>
              </a:rPr>
              <a:t>3841 Data Points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